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4" r:id="rId13"/>
    <p:sldId id="273" r:id="rId14"/>
    <p:sldId id="275" r:id="rId15"/>
    <p:sldId id="282" r:id="rId16"/>
    <p:sldId id="280" r:id="rId17"/>
    <p:sldId id="281" r:id="rId18"/>
    <p:sldId id="276" r:id="rId19"/>
    <p:sldId id="277" r:id="rId20"/>
    <p:sldId id="278" r:id="rId21"/>
    <p:sldId id="279" r:id="rId22"/>
    <p:sldId id="284" r:id="rId23"/>
    <p:sldId id="283" r:id="rId24"/>
  </p:sldIdLst>
  <p:sldSz cx="12188825" cy="6858000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FDBB"/>
    <a:srgbClr val="7DFB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29" autoAdjust="0"/>
  </p:normalViewPr>
  <p:slideViewPr>
    <p:cSldViewPr showGuides="1">
      <p:cViewPr>
        <p:scale>
          <a:sx n="100" d="100"/>
          <a:sy n="100" d="100"/>
        </p:scale>
        <p:origin x="936" y="40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11/29/2016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11/29/2016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336" y="1769541"/>
            <a:ext cx="9437576" cy="1828801"/>
          </a:xfrm>
        </p:spPr>
        <p:txBody>
          <a:bodyPr anchor="b">
            <a:normAutofit/>
          </a:bodyPr>
          <a:lstStyle>
            <a:lvl1pPr algn="ctr">
              <a:defRPr sz="5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336" y="3598339"/>
            <a:ext cx="943757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69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19" y="547807"/>
            <a:ext cx="10139158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68" y="4565255"/>
            <a:ext cx="10352629" cy="543472"/>
          </a:xfrm>
        </p:spPr>
        <p:txBody>
          <a:bodyPr anchor="b">
            <a:normAutofit/>
          </a:bodyPr>
          <a:lstStyle>
            <a:lvl1pPr algn="ctr">
              <a:defRPr sz="2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045" y="695010"/>
            <a:ext cx="9842782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99"/>
            </a:lvl1pPr>
            <a:lvl2pPr marL="457063" indent="0">
              <a:buNone/>
              <a:defRPr sz="1999"/>
            </a:lvl2pPr>
            <a:lvl3pPr marL="914126" indent="0">
              <a:buNone/>
              <a:defRPr sz="19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7" y="5108728"/>
            <a:ext cx="10351066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10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57" y="608437"/>
            <a:ext cx="10351066" cy="3534344"/>
          </a:xfrm>
        </p:spPr>
        <p:txBody>
          <a:bodyPr anchor="ctr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6" y="4295180"/>
            <a:ext cx="10351067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30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609600"/>
            <a:ext cx="9300329" cy="2992904"/>
          </a:xfrm>
        </p:spPr>
        <p:txBody>
          <a:bodyPr anchor="ctr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196" y="3610033"/>
            <a:ext cx="8750020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6" y="4304353"/>
            <a:ext cx="10351067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342" y="88479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1981" y="292825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8063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56" y="2126943"/>
            <a:ext cx="10351067" cy="2511835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47" y="4650556"/>
            <a:ext cx="1034950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13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557" y="609600"/>
            <a:ext cx="10351066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557" y="1885950"/>
            <a:ext cx="330012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557" y="2571750"/>
            <a:ext cx="330012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5553" y="1885950"/>
            <a:ext cx="330012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0279" y="2571750"/>
            <a:ext cx="330012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4498" y="1885950"/>
            <a:ext cx="330012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4498" y="2571750"/>
            <a:ext cx="330012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82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28" y="1818215"/>
            <a:ext cx="333910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53" y="1818215"/>
            <a:ext cx="333910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984" y="1818215"/>
            <a:ext cx="333910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556" y="609600"/>
            <a:ext cx="10351067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557" y="3904106"/>
            <a:ext cx="330012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9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7837" y="1938918"/>
            <a:ext cx="3091563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557" y="4480369"/>
            <a:ext cx="330012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1631" y="3904106"/>
            <a:ext cx="330012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9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4559" y="1939094"/>
            <a:ext cx="3091563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0279" y="4480368"/>
            <a:ext cx="330012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4623" y="3904106"/>
            <a:ext cx="330012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9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3595" y="1934432"/>
            <a:ext cx="3091563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4498" y="4480366"/>
            <a:ext cx="330012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45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921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0729" y="609600"/>
            <a:ext cx="2283892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558" y="609600"/>
            <a:ext cx="7914810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116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780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4" y="1761068"/>
            <a:ext cx="9588052" cy="1828813"/>
          </a:xfrm>
        </p:spPr>
        <p:txBody>
          <a:bodyPr anchor="b"/>
          <a:lstStyle>
            <a:lvl1pPr algn="ctr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3589879"/>
            <a:ext cx="9588052" cy="1507054"/>
          </a:xfrm>
        </p:spPr>
        <p:txBody>
          <a:bodyPr anchor="t"/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158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558" y="1732449"/>
            <a:ext cx="5059179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1277" y="1732450"/>
            <a:ext cx="5063346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078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57" y="1734507"/>
            <a:ext cx="5087747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876" y="1734507"/>
            <a:ext cx="5087747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610" y="1835254"/>
            <a:ext cx="487507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610" y="2380138"/>
            <a:ext cx="4875074" cy="3411063"/>
          </a:xfrm>
        </p:spPr>
        <p:txBody>
          <a:bodyPr anchor="t"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3328" y="1835255"/>
            <a:ext cx="4894055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3328" y="2380138"/>
            <a:ext cx="4894055" cy="3411063"/>
          </a:xfrm>
        </p:spPr>
        <p:txBody>
          <a:bodyPr anchor="t"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571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476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04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57" y="609600"/>
            <a:ext cx="3705924" cy="1821918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4369" y="609600"/>
            <a:ext cx="641025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7" y="2431518"/>
            <a:ext cx="3705924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60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5" y="609600"/>
            <a:ext cx="3583233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58" y="609923"/>
            <a:ext cx="5933403" cy="1829338"/>
          </a:xfrm>
        </p:spPr>
        <p:txBody>
          <a:bodyPr anchor="b">
            <a:noAutofit/>
          </a:bodyPr>
          <a:lstStyle>
            <a:lvl1pPr algn="ctr">
              <a:defRPr sz="31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0613" y="763702"/>
            <a:ext cx="3274898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8" y="2439261"/>
            <a:ext cx="5933403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495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557" y="609600"/>
            <a:ext cx="10351066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557" y="1732450"/>
            <a:ext cx="10351066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6736" y="5883276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3F41C87-7AD9-4845-A077-840E4A0F3F06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558" y="5883276"/>
            <a:ext cx="6671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1273" y="5883276"/>
            <a:ext cx="753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31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063" rtl="0" eaLnBrk="1" latinLnBrk="0" hangingPunct="1">
        <a:spcBef>
          <a:spcPct val="0"/>
        </a:spcBef>
        <a:buNone/>
        <a:defRPr sz="3999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05908" algn="l" defTabSz="457063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999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19784" indent="-269919" algn="l" defTabSz="457063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799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5692" indent="-215935" algn="l" defTabSz="457063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5584" indent="-215935" algn="l" defTabSz="457063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3498" indent="-215935" algn="l" defTabSz="457063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3996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079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8163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5268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Light Painting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ME547 – Final Project</a:t>
            </a: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2566020" y="5013176"/>
            <a:ext cx="9437576" cy="104986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999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063" indent="0" algn="ctr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799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126" indent="0" algn="ctr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189" indent="0" algn="ctr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251" indent="0" algn="ctr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5314" indent="0" algn="ctr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2377" indent="0" algn="ctr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199440" indent="0" algn="ctr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6503" indent="0" algn="ctr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400" dirty="0"/>
              <a:t>Atakan Efe Kanman</a:t>
            </a:r>
          </a:p>
          <a:p>
            <a:pPr algn="r"/>
            <a:r>
              <a:rPr lang="it-IT" sz="1400" dirty="0"/>
              <a:t>Ahmed Syed</a:t>
            </a:r>
          </a:p>
          <a:p>
            <a:pPr algn="r"/>
            <a:r>
              <a:rPr lang="it-IT" sz="1400" dirty="0"/>
              <a:t>Jasdeep Dhillon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t="39800" r="40991" b="16800"/>
          <a:stretch/>
        </p:blipFill>
        <p:spPr>
          <a:xfrm rot="5400000">
            <a:off x="708940" y="4206362"/>
            <a:ext cx="234600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836" y="188640"/>
            <a:ext cx="10351066" cy="970450"/>
          </a:xfrm>
        </p:spPr>
        <p:txBody>
          <a:bodyPr>
            <a:normAutofit/>
          </a:bodyPr>
          <a:lstStyle/>
          <a:p>
            <a:r>
              <a:rPr lang="en-CA" sz="2400" dirty="0"/>
              <a:t>Tracking</a:t>
            </a:r>
            <a:r>
              <a:rPr lang="en-CA" sz="2800" dirty="0"/>
              <a:t> </a:t>
            </a:r>
            <a:r>
              <a:rPr lang="en-CA" sz="2400" dirty="0"/>
              <a:t>Center</a:t>
            </a:r>
            <a:endParaRPr lang="en-CA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Video here</a:t>
            </a:r>
          </a:p>
        </p:txBody>
      </p:sp>
    </p:spTree>
    <p:extLst>
      <p:ext uri="{BB962C8B-B14F-4D97-AF65-F5344CB8AC3E}">
        <p14:creationId xmlns:p14="http://schemas.microsoft.com/office/powerpoint/2010/main" val="34279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Mapping Points to Robot Workspace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origin of the robot space and captured image do not align</a:t>
            </a:r>
          </a:p>
          <a:p>
            <a:pPr lvl="1"/>
            <a:r>
              <a:rPr lang="en-CA" dirty="0"/>
              <a:t>Image: top left</a:t>
            </a:r>
          </a:p>
          <a:p>
            <a:pPr lvl="1"/>
            <a:r>
              <a:rPr lang="en-CA" dirty="0"/>
              <a:t>Robot: bottom right</a:t>
            </a:r>
          </a:p>
          <a:p>
            <a:pPr marL="36889" indent="0" algn="ctr">
              <a:buNone/>
            </a:pPr>
            <a:r>
              <a:rPr lang="en-CA" dirty="0"/>
              <a:t>X = </a:t>
            </a:r>
            <a:r>
              <a:rPr lang="en-CA" dirty="0" err="1"/>
              <a:t>maxX</a:t>
            </a:r>
            <a:r>
              <a:rPr lang="en-CA" dirty="0"/>
              <a:t> – (x)(x-range); </a:t>
            </a:r>
            <a:r>
              <a:rPr lang="en-CA" dirty="0"/>
              <a:t>Z = </a:t>
            </a:r>
            <a:r>
              <a:rPr lang="en-CA" dirty="0" err="1"/>
              <a:t>maxZ</a:t>
            </a:r>
            <a:r>
              <a:rPr lang="en-CA" dirty="0"/>
              <a:t> – (z)(z-range);</a:t>
            </a:r>
          </a:p>
          <a:p>
            <a:pPr lvl="1"/>
            <a:endParaRPr lang="en-CA" dirty="0"/>
          </a:p>
        </p:txBody>
      </p:sp>
      <p:grpSp>
        <p:nvGrpSpPr>
          <p:cNvPr id="24" name="Group 23"/>
          <p:cNvGrpSpPr/>
          <p:nvPr/>
        </p:nvGrpSpPr>
        <p:grpSpPr>
          <a:xfrm>
            <a:off x="1588590" y="3573016"/>
            <a:ext cx="9001000" cy="2880650"/>
            <a:chOff x="1269876" y="3284984"/>
            <a:chExt cx="10236027" cy="3168682"/>
          </a:xfrm>
        </p:grpSpPr>
        <p:sp>
          <p:nvSpPr>
            <p:cNvPr id="19" name="TextBox 18"/>
            <p:cNvSpPr txBox="1"/>
            <p:nvPr/>
          </p:nvSpPr>
          <p:spPr>
            <a:xfrm>
              <a:off x="10785823" y="4764710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z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269876" y="3284984"/>
              <a:ext cx="9721728" cy="3168682"/>
              <a:chOff x="1269876" y="3284984"/>
              <a:chExt cx="9721728" cy="3168682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269876" y="3284984"/>
                <a:ext cx="4896544" cy="2618685"/>
                <a:chOff x="1269876" y="3284984"/>
                <a:chExt cx="4896544" cy="2618685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1269876" y="3284984"/>
                  <a:ext cx="3960440" cy="2281282"/>
                  <a:chOff x="3718148" y="3812014"/>
                  <a:chExt cx="3960440" cy="2281282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006180" y="4149080"/>
                    <a:ext cx="3672408" cy="1944216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solidFill>
                      <a:schemeClr val="tx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3718148" y="3812014"/>
                    <a:ext cx="72008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CA" sz="1600" dirty="0"/>
                      <a:t>(0,0)</a:t>
                    </a:r>
                  </a:p>
                </p:txBody>
              </p:sp>
            </p:grpSp>
            <p:sp>
              <p:nvSpPr>
                <p:cNvPr id="11" name="TextBox 10"/>
                <p:cNvSpPr txBox="1"/>
                <p:nvPr/>
              </p:nvSpPr>
              <p:spPr>
                <a:xfrm>
                  <a:off x="5014292" y="5534337"/>
                  <a:ext cx="11521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600" dirty="0"/>
                    <a:t>(640,480)</a:t>
                  </a:r>
                </a:p>
              </p:txBody>
            </p:sp>
          </p:grpSp>
          <p:sp>
            <p:nvSpPr>
              <p:cNvPr id="16" name="Rectangle 15"/>
              <p:cNvSpPr/>
              <p:nvPr/>
            </p:nvSpPr>
            <p:spPr>
              <a:xfrm>
                <a:off x="7170811" y="3622050"/>
                <a:ext cx="3672408" cy="212888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" name="Arrow: Left-Up 17"/>
              <p:cNvSpPr/>
              <p:nvPr/>
            </p:nvSpPr>
            <p:spPr>
              <a:xfrm>
                <a:off x="10329167" y="5079502"/>
                <a:ext cx="662437" cy="805118"/>
              </a:xfrm>
              <a:prstGeom prst="leftUpArrow">
                <a:avLst>
                  <a:gd name="adj1" fmla="val 2954"/>
                  <a:gd name="adj2" fmla="val 9017"/>
                  <a:gd name="adj3" fmla="val 15079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9973801" y="5646804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/>
                  <a:t>x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313992" y="6084334"/>
                <a:ext cx="21602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dirty="0"/>
                  <a:t>Image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926895" y="6028821"/>
                <a:ext cx="21602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dirty="0"/>
                  <a:t>Workspace</a:t>
                </a:r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6022404" y="3517280"/>
            <a:ext cx="1784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(max X, max Z)</a:t>
            </a:r>
          </a:p>
        </p:txBody>
      </p:sp>
    </p:spTree>
    <p:extLst>
      <p:ext uri="{BB962C8B-B14F-4D97-AF65-F5344CB8AC3E}">
        <p14:creationId xmlns:p14="http://schemas.microsoft.com/office/powerpoint/2010/main" val="44251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DH Table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90874012"/>
                  </p:ext>
                </p:extLst>
              </p:nvPr>
            </p:nvGraphicFramePr>
            <p:xfrm>
              <a:off x="5446340" y="2330214"/>
              <a:ext cx="6552730" cy="22250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31054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1054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1054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1054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1054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0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799" kern="1200" dirty="0" err="1">
                              <a:effectLst/>
                            </a:rPr>
                            <a:t>a</a:t>
                          </a:r>
                          <a:r>
                            <a:rPr lang="en-CA" sz="1799" kern="1200" baseline="-25000" dirty="0" err="1">
                              <a:effectLst/>
                            </a:rPr>
                            <a:t>i</a:t>
                          </a:r>
                          <a:endParaRPr lang="en-CA" sz="1799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0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799" kern="1200" dirty="0">
                              <a:effectLst/>
                            </a:rPr>
                            <a:t>α</a:t>
                          </a:r>
                          <a:r>
                            <a:rPr lang="en-CA" sz="1799" kern="1200" baseline="-25000" dirty="0">
                              <a:effectLst/>
                            </a:rPr>
                            <a:t>i</a:t>
                          </a:r>
                          <a:endParaRPr lang="en-CA" sz="1799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0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799" kern="1200" dirty="0">
                              <a:effectLst/>
                            </a:rPr>
                            <a:t>d</a:t>
                          </a:r>
                          <a:r>
                            <a:rPr lang="en-CA" sz="1799" kern="1200" baseline="-25000" dirty="0">
                              <a:effectLst/>
                            </a:rPr>
                            <a:t>i</a:t>
                          </a:r>
                          <a:endParaRPr lang="en-CA" sz="1799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0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799" kern="1200" dirty="0" err="1">
                              <a:effectLst/>
                            </a:rPr>
                            <a:t>θ</a:t>
                          </a:r>
                          <a:r>
                            <a:rPr lang="en-CA" sz="1799" kern="1200" baseline="-25000" dirty="0" err="1">
                              <a:effectLst/>
                            </a:rPr>
                            <a:t>i</a:t>
                          </a:r>
                          <a:endParaRPr lang="en-CA" sz="1799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-90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0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dirty="0">
                              <a:effectLst/>
                            </a:rPr>
                            <a:t> θ</a:t>
                          </a:r>
                          <a:r>
                            <a:rPr lang="en-CA" baseline="-25000" dirty="0">
                              <a:effectLst/>
                            </a:rPr>
                            <a:t>1</a:t>
                          </a:r>
                          <a:endParaRPr lang="en-CA" sz="1799" b="1" kern="120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260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180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0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smtClean="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mtClean="0">
                                        <a:effectLst/>
                                      </a:rPr>
                                      <m:t>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CA">
                                        <a:effectLst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en-CA">
                                        <a:effectLst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sz="1799" b="1" kern="120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290.07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0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smtClean="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mtClean="0">
                                        <a:effectLst/>
                                      </a:rPr>
                                      <m:t>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CA">
                                        <a:effectLst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en-CA">
                                        <a:effectLst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90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0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dirty="0">
                              <a:effectLst/>
                            </a:rPr>
                            <a:t> </a:t>
                          </a:r>
                          <a:r>
                            <a:rPr lang="en-CA" baseline="0" dirty="0">
                              <a:effectLst/>
                            </a:rPr>
                            <a:t> </a:t>
                          </a:r>
                          <a:r>
                            <a:rPr lang="en-CA" dirty="0">
                              <a:effectLst/>
                            </a:rPr>
                            <a:t>θ</a:t>
                          </a:r>
                          <a:r>
                            <a:rPr lang="en-CA" baseline="-25000" dirty="0">
                              <a:effectLst/>
                            </a:rPr>
                            <a:t>4</a:t>
                          </a:r>
                          <a:endParaRPr lang="en-CA" sz="1799" b="1" kern="120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73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0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dirty="0">
                              <a:effectLst/>
                            </a:rPr>
                            <a:t>  θ</a:t>
                          </a:r>
                          <a:r>
                            <a:rPr lang="en-CA" baseline="-25000" dirty="0">
                              <a:effectLst/>
                            </a:rPr>
                            <a:t>5</a:t>
                          </a:r>
                          <a:endParaRPr lang="en-CA" sz="1799" b="1" kern="120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90874012"/>
                  </p:ext>
                </p:extLst>
              </p:nvPr>
            </p:nvGraphicFramePr>
            <p:xfrm>
              <a:off x="5446340" y="2330214"/>
              <a:ext cx="6552730" cy="22250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31054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1054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1054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1054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1054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0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799" kern="1200" dirty="0" err="1">
                              <a:effectLst/>
                            </a:rPr>
                            <a:t>a</a:t>
                          </a:r>
                          <a:r>
                            <a:rPr lang="en-CA" sz="1799" kern="1200" baseline="-25000" dirty="0" err="1">
                              <a:effectLst/>
                            </a:rPr>
                            <a:t>i</a:t>
                          </a:r>
                          <a:endParaRPr lang="en-CA" sz="1799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0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799" kern="1200" dirty="0">
                              <a:effectLst/>
                            </a:rPr>
                            <a:t>α</a:t>
                          </a:r>
                          <a:r>
                            <a:rPr lang="en-CA" sz="1799" kern="1200" baseline="-25000" dirty="0">
                              <a:effectLst/>
                            </a:rPr>
                            <a:t>i</a:t>
                          </a:r>
                          <a:endParaRPr lang="en-CA" sz="1799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0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799" kern="1200" dirty="0">
                              <a:effectLst/>
                            </a:rPr>
                            <a:t>d</a:t>
                          </a:r>
                          <a:r>
                            <a:rPr lang="en-CA" sz="1799" kern="1200" baseline="-25000" dirty="0">
                              <a:effectLst/>
                            </a:rPr>
                            <a:t>i</a:t>
                          </a:r>
                          <a:endParaRPr lang="en-CA" sz="1799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0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799" kern="1200" dirty="0" err="1">
                              <a:effectLst/>
                            </a:rPr>
                            <a:t>θ</a:t>
                          </a:r>
                          <a:r>
                            <a:rPr lang="en-CA" sz="1799" kern="1200" baseline="-25000" dirty="0" err="1">
                              <a:effectLst/>
                            </a:rPr>
                            <a:t>i</a:t>
                          </a:r>
                          <a:endParaRPr lang="en-CA" sz="1799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-90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0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dirty="0">
                              <a:effectLst/>
                            </a:rPr>
                            <a:t> θ</a:t>
                          </a:r>
                          <a:r>
                            <a:rPr lang="en-CA" baseline="-25000" dirty="0">
                              <a:effectLst/>
                            </a:rPr>
                            <a:t>1</a:t>
                          </a:r>
                          <a:endParaRPr lang="en-CA" sz="1799" b="1" kern="120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260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180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930" t="-206557" r="-1860" b="-3196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290.07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930" t="-306557" r="-1860" b="-2196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90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0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dirty="0">
                              <a:effectLst/>
                            </a:rPr>
                            <a:t> </a:t>
                          </a:r>
                          <a:r>
                            <a:rPr lang="en-CA" baseline="0" dirty="0">
                              <a:effectLst/>
                            </a:rPr>
                            <a:t> </a:t>
                          </a:r>
                          <a:r>
                            <a:rPr lang="en-CA" dirty="0">
                              <a:effectLst/>
                            </a:rPr>
                            <a:t>θ</a:t>
                          </a:r>
                          <a:r>
                            <a:rPr lang="en-CA" baseline="-25000" dirty="0">
                              <a:effectLst/>
                            </a:rPr>
                            <a:t>4</a:t>
                          </a:r>
                          <a:endParaRPr lang="en-CA" sz="1799" b="1" kern="120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73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0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dirty="0">
                              <a:effectLst/>
                            </a:rPr>
                            <a:t>  θ</a:t>
                          </a:r>
                          <a:r>
                            <a:rPr lang="en-CA" baseline="-25000" dirty="0">
                              <a:effectLst/>
                            </a:rPr>
                            <a:t>5</a:t>
                          </a:r>
                          <a:endParaRPr lang="en-CA" sz="1799" b="1" kern="120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04" y="1738515"/>
            <a:ext cx="3825024" cy="340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2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Inverse Kinematics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9796" y="1556792"/>
            <a:ext cx="7807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Purpose: Move light source to points along the path drawn by the user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028" y="2090579"/>
            <a:ext cx="421005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270266" y="3032703"/>
            <a:ext cx="3107508" cy="2294108"/>
            <a:chOff x="7315696" y="2204864"/>
            <a:chExt cx="3107508" cy="2294108"/>
          </a:xfrm>
        </p:grpSpPr>
        <p:sp>
          <p:nvSpPr>
            <p:cNvPr id="5" name="TextBox 4"/>
            <p:cNvSpPr txBox="1"/>
            <p:nvPr/>
          </p:nvSpPr>
          <p:spPr>
            <a:xfrm>
              <a:off x="7326860" y="2204864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x</a:t>
              </a:r>
              <a:r>
                <a:rPr lang="en-CA" baseline="-25000" dirty="0"/>
                <a:t>c</a:t>
              </a:r>
              <a:r>
                <a:rPr lang="en-CA" dirty="0"/>
                <a:t> = 480 - (x * 240)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15697" y="2722293"/>
              <a:ext cx="10490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err="1"/>
                <a:t>y</a:t>
              </a:r>
              <a:r>
                <a:rPr lang="en-CA" baseline="-25000" dirty="0" err="1"/>
                <a:t>c</a:t>
              </a:r>
              <a:r>
                <a:rPr lang="en-CA" dirty="0"/>
                <a:t> = 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315696" y="3789226"/>
                  <a:ext cx="2436693" cy="7097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CA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CA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CA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5696" y="3789226"/>
                  <a:ext cx="2436693" cy="70974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3008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7326860" y="3284984"/>
              <a:ext cx="2151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err="1"/>
                <a:t>z</a:t>
              </a:r>
              <a:r>
                <a:rPr lang="en-CA" baseline="-25000" dirty="0" err="1"/>
                <a:t>c</a:t>
              </a:r>
              <a:r>
                <a:rPr lang="en-CA" dirty="0"/>
                <a:t> = 250 - (z * 180)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209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Inverse Kinematic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>
                    <a:effectLst/>
                  </a:rPr>
                  <a:t>θ</a:t>
                </a:r>
                <a:r>
                  <a:rPr lang="en-CA" baseline="-25000" dirty="0">
                    <a:effectLst/>
                  </a:rPr>
                  <a:t>1</a:t>
                </a:r>
                <a:r>
                  <a:rPr lang="en-CA" dirty="0">
                    <a:effectLst/>
                  </a:rPr>
                  <a:t> = 0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i="0">
                            <a:effectLst/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CA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effectLst/>
                        <a:latin typeface="Cambria Math" panose="02040503050406030204" pitchFamily="18" charset="0"/>
                      </a:rPr>
                      <m:t>𝐴𝑡𝑎𝑛</m:t>
                    </m:r>
                    <m:r>
                      <a:rPr lang="en-CA" i="1">
                        <a:effectLst/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CA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effectLst/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CA" i="1">
                                <a:effectLst/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CA" i="1"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effectLst/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CA" i="1"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i="1">
                        <a:effectLst/>
                        <a:latin typeface="Cambria Math" panose="02040503050406030204" pitchFamily="18" charset="0"/>
                      </a:rPr>
                      <m:t>𝐴𝑡𝑎𝑛</m:t>
                    </m:r>
                    <m:r>
                      <a:rPr lang="en-CA" i="1">
                        <a:effectLst/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CA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effectLst/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i="1">
                                <a:effectLst/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CA" i="1">
                            <a:effectLst/>
                            <a:latin typeface="Cambria Math" panose="02040503050406030204" pitchFamily="18" charset="0"/>
                          </a:rPr>
                          <m:t>𝑠𝑖𝑛</m:t>
                        </m:r>
                        <m:sSub>
                          <m:sSubPr>
                            <m:ctrlPr>
                              <a:rPr lang="en-CA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effectLst/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CA" i="1">
                                <a:effectLst/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CA" i="1"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effectLst/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i="1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i="1"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effectLst/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i="1">
                                <a:effectLst/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CA" i="1">
                            <a:effectLst/>
                            <a:latin typeface="Cambria Math" panose="02040503050406030204" pitchFamily="18" charset="0"/>
                          </a:rPr>
                          <m:t>𝑐𝑜𝑠</m:t>
                        </m:r>
                        <m:sSub>
                          <m:sSubPr>
                            <m:ctrlPr>
                              <a:rPr lang="en-CA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effectLst/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CA" i="1">
                                <a:effectLst/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CA" i="1" dirty="0">
                  <a:effectLst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i="0">
                            <a:effectLst/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CA" i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CA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effectLst/>
                        <a:latin typeface="Cambria Math" panose="02040503050406030204" pitchFamily="18" charset="0"/>
                      </a:rPr>
                      <m:t>𝐴𝑡𝑎𝑛</m:t>
                    </m:r>
                    <m:r>
                      <a:rPr lang="en-CA" i="1">
                        <a:effectLst/>
                        <a:latin typeface="Cambria Math" panose="02040503050406030204" pitchFamily="18" charset="0"/>
                      </a:rPr>
                      <m:t>2(±</m:t>
                    </m:r>
                    <m:rad>
                      <m:radPr>
                        <m:degHide m:val="on"/>
                        <m:ctrlPr>
                          <a:rPr lang="en-CA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i="1">
                            <a:effectLst/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CA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>
                                <a:effectLst/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CA" i="1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CA" i="1"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i="1">
                        <a:effectLst/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CA" i="1"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effectLst/>
                </a:endParaRPr>
              </a:p>
              <a:p>
                <a:r>
                  <a:rPr lang="en-CA" dirty="0">
                    <a:effectLst/>
                  </a:rPr>
                  <a:t>θ</a:t>
                </a:r>
                <a:r>
                  <a:rPr lang="en-CA" baseline="-25000" dirty="0">
                    <a:effectLst/>
                  </a:rPr>
                  <a:t>4</a:t>
                </a:r>
                <a:r>
                  <a:rPr lang="en-CA" dirty="0">
                    <a:effectLst/>
                  </a:rPr>
                  <a:t> = 0</a:t>
                </a:r>
              </a:p>
              <a:p>
                <a:r>
                  <a:rPr lang="en-CA" dirty="0">
                    <a:effectLst/>
                  </a:rPr>
                  <a:t>θ</a:t>
                </a:r>
                <a:r>
                  <a:rPr lang="en-CA" baseline="-25000" dirty="0">
                    <a:effectLst/>
                  </a:rPr>
                  <a:t>5</a:t>
                </a:r>
                <a:r>
                  <a:rPr lang="en-CA" dirty="0">
                    <a:effectLst/>
                  </a:rPr>
                  <a:t> = 0</a:t>
                </a: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95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Attach 3mm LED to end effector</a:t>
            </a:r>
          </a:p>
          <a:p>
            <a:endParaRPr lang="en-CA" dirty="0"/>
          </a:p>
          <a:p>
            <a:r>
              <a:rPr lang="en-CA" dirty="0"/>
              <a:t>Take long exposure photo with smartphone</a:t>
            </a:r>
          </a:p>
          <a:p>
            <a:pPr lvl="1"/>
            <a:r>
              <a:rPr lang="en-CA" dirty="0"/>
              <a:t>Max exposure time of 10 seconds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68" y="1732450"/>
            <a:ext cx="4860032" cy="3645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21651" r="31100"/>
          <a:stretch/>
        </p:blipFill>
        <p:spPr>
          <a:xfrm>
            <a:off x="2205980" y="3501008"/>
            <a:ext cx="2755576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Videos here</a:t>
            </a:r>
          </a:p>
        </p:txBody>
      </p:sp>
    </p:spTree>
    <p:extLst>
      <p:ext uri="{BB962C8B-B14F-4D97-AF65-F5344CB8AC3E}">
        <p14:creationId xmlns:p14="http://schemas.microsoft.com/office/powerpoint/2010/main" val="83827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Results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" t="7096" r="3827" b="2434"/>
          <a:stretch/>
        </p:blipFill>
        <p:spPr>
          <a:xfrm>
            <a:off x="837828" y="2060849"/>
            <a:ext cx="4608512" cy="367240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6" t="2001" r="31295"/>
          <a:stretch/>
        </p:blipFill>
        <p:spPr>
          <a:xfrm rot="5400000">
            <a:off x="6994511" y="1376776"/>
            <a:ext cx="3672409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5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" t="2780" r="2770" b="1428"/>
          <a:stretch/>
        </p:blipFill>
        <p:spPr>
          <a:xfrm>
            <a:off x="765820" y="476672"/>
            <a:ext cx="2952328" cy="23444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28" y="384900"/>
            <a:ext cx="2974395" cy="2390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" t="2214" r="1605" b="2214"/>
          <a:stretch/>
        </p:blipFill>
        <p:spPr>
          <a:xfrm>
            <a:off x="8398668" y="430786"/>
            <a:ext cx="2948381" cy="2344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0" t="9401" r="37401" b="10800"/>
          <a:stretch/>
        </p:blipFill>
        <p:spPr>
          <a:xfrm rot="5400000">
            <a:off x="8865733" y="2889928"/>
            <a:ext cx="2304256" cy="32383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1" t="19201" r="41600" b="17800"/>
          <a:stretch/>
        </p:blipFill>
        <p:spPr>
          <a:xfrm rot="5400000">
            <a:off x="4928119" y="3059961"/>
            <a:ext cx="2376264" cy="29703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22001" r="45800" b="3800"/>
          <a:stretch/>
        </p:blipFill>
        <p:spPr>
          <a:xfrm rot="5400000">
            <a:off x="1087139" y="3035675"/>
            <a:ext cx="245370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1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2" t="7756" r="14852" b="9461"/>
          <a:stretch/>
        </p:blipFill>
        <p:spPr>
          <a:xfrm rot="5400000">
            <a:off x="7426559" y="296652"/>
            <a:ext cx="2880321" cy="252027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6" t="32419" r="24682" b="17108"/>
          <a:stretch/>
        </p:blipFill>
        <p:spPr>
          <a:xfrm rot="5400000">
            <a:off x="7390556" y="3831121"/>
            <a:ext cx="2952326" cy="2376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9" t="-89" r="13928" b="4465"/>
          <a:stretch/>
        </p:blipFill>
        <p:spPr>
          <a:xfrm>
            <a:off x="1845940" y="404663"/>
            <a:ext cx="2633436" cy="2304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0" t="7166" r="16930" b="14726"/>
          <a:stretch/>
        </p:blipFill>
        <p:spPr>
          <a:xfrm>
            <a:off x="2147090" y="3579093"/>
            <a:ext cx="203113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3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Problem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889" indent="0">
              <a:buNone/>
            </a:pPr>
            <a:r>
              <a:rPr lang="en-CA" u="sng" dirty="0"/>
              <a:t>Light painting</a:t>
            </a:r>
          </a:p>
          <a:p>
            <a:r>
              <a:rPr lang="en-CA" dirty="0"/>
              <a:t>Capturing light trails using long exposure photography</a:t>
            </a:r>
          </a:p>
          <a:p>
            <a:r>
              <a:rPr lang="en-CA" dirty="0"/>
              <a:t>Drawing images in air</a:t>
            </a:r>
          </a:p>
          <a:p>
            <a:endParaRPr lang="en-CA" dirty="0"/>
          </a:p>
          <a:p>
            <a:r>
              <a:rPr lang="en-CA" dirty="0"/>
              <a:t>Requires some method of moving light source</a:t>
            </a:r>
          </a:p>
          <a:p>
            <a:pPr lvl="1"/>
            <a:r>
              <a:rPr lang="en-CA" dirty="0"/>
              <a:t>Hard to do by hand (cannot see trail with eyes)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0" r="11151"/>
          <a:stretch/>
        </p:blipFill>
        <p:spPr>
          <a:xfrm rot="5400000">
            <a:off x="7609543" y="2633949"/>
            <a:ext cx="373849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/>
              <a:t>Completed both objectives</a:t>
            </a:r>
          </a:p>
          <a:p>
            <a:pPr lvl="1"/>
            <a:r>
              <a:rPr lang="en-CA" dirty="0"/>
              <a:t>Able to track object and define a path</a:t>
            </a:r>
          </a:p>
          <a:p>
            <a:pPr lvl="1"/>
            <a:r>
              <a:rPr lang="en-CA" dirty="0"/>
              <a:t>Able to follow path to recreate image</a:t>
            </a:r>
          </a:p>
          <a:p>
            <a:r>
              <a:rPr lang="en-CA" dirty="0"/>
              <a:t>Resulting images were skewed</a:t>
            </a:r>
          </a:p>
          <a:p>
            <a:r>
              <a:rPr lang="en-CA" dirty="0"/>
              <a:t>Did not follow path perfectly</a:t>
            </a:r>
          </a:p>
          <a:p>
            <a:endParaRPr lang="en-CA" dirty="0"/>
          </a:p>
          <a:p>
            <a:pPr marL="36889" indent="0">
              <a:buNone/>
            </a:pPr>
            <a:r>
              <a:rPr lang="en-CA" u="sng" dirty="0"/>
              <a:t>Improvements:</a:t>
            </a:r>
          </a:p>
          <a:p>
            <a:r>
              <a:rPr lang="en-CA" dirty="0"/>
              <a:t>Increase number of waypoints for smoother curves</a:t>
            </a:r>
          </a:p>
          <a:p>
            <a:r>
              <a:rPr lang="en-CA" dirty="0"/>
              <a:t>Better camera with longer exposure time</a:t>
            </a:r>
          </a:p>
          <a:p>
            <a:r>
              <a:rPr lang="en-CA" dirty="0"/>
              <a:t>Allow larger workspace to reduce scaling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250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CA" dirty="0"/>
              <a:t>Create and communicate a desired path to the robot</a:t>
            </a:r>
          </a:p>
          <a:p>
            <a:endParaRPr lang="en-CA" dirty="0"/>
          </a:p>
          <a:p>
            <a:r>
              <a:rPr lang="en-CA" dirty="0"/>
              <a:t>Recreate path with robot’s end effector</a:t>
            </a:r>
          </a:p>
          <a:p>
            <a:pPr marL="36889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9589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Main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Receive path from user</a:t>
            </a:r>
          </a:p>
          <a:p>
            <a:endParaRPr lang="en-CA" dirty="0"/>
          </a:p>
          <a:p>
            <a:r>
              <a:rPr lang="en-CA" dirty="0"/>
              <a:t>Map path to robot’s workspace</a:t>
            </a:r>
          </a:p>
          <a:p>
            <a:endParaRPr lang="en-CA" dirty="0"/>
          </a:p>
          <a:p>
            <a:r>
              <a:rPr lang="en-CA" dirty="0"/>
              <a:t>Send path waypoints to robot</a:t>
            </a:r>
          </a:p>
          <a:p>
            <a:endParaRPr lang="en-CA" dirty="0"/>
          </a:p>
          <a:p>
            <a:r>
              <a:rPr lang="en-CA" dirty="0"/>
              <a:t>Capture long exposure photo of movement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9800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Flow Diagram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833209" y="1580050"/>
            <a:ext cx="10777311" cy="4818694"/>
            <a:chOff x="833209" y="1580050"/>
            <a:chExt cx="10777311" cy="4818694"/>
          </a:xfrm>
        </p:grpSpPr>
        <p:grpSp>
          <p:nvGrpSpPr>
            <p:cNvPr id="78" name="Group 77"/>
            <p:cNvGrpSpPr/>
            <p:nvPr/>
          </p:nvGrpSpPr>
          <p:grpSpPr>
            <a:xfrm>
              <a:off x="833209" y="1580050"/>
              <a:ext cx="10777311" cy="4818694"/>
              <a:chOff x="833209" y="1580050"/>
              <a:chExt cx="10777311" cy="4818694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2566020" y="1580050"/>
                <a:ext cx="6912768" cy="4818694"/>
                <a:chOff x="1917948" y="1580050"/>
                <a:chExt cx="5760640" cy="4818694"/>
              </a:xfrm>
            </p:grpSpPr>
            <p:grpSp>
              <p:nvGrpSpPr>
                <p:cNvPr id="60" name="Group 59"/>
                <p:cNvGrpSpPr/>
                <p:nvPr/>
              </p:nvGrpSpPr>
              <p:grpSpPr>
                <a:xfrm>
                  <a:off x="1917948" y="1580050"/>
                  <a:ext cx="5760640" cy="4818694"/>
                  <a:chOff x="1880200" y="1395360"/>
                  <a:chExt cx="5884984" cy="4985968"/>
                </a:xfrm>
              </p:grpSpPr>
              <p:grpSp>
                <p:nvGrpSpPr>
                  <p:cNvPr id="58" name="Group 57"/>
                  <p:cNvGrpSpPr/>
                  <p:nvPr/>
                </p:nvGrpSpPr>
                <p:grpSpPr>
                  <a:xfrm>
                    <a:off x="1880200" y="1395360"/>
                    <a:ext cx="5884984" cy="4985968"/>
                    <a:chOff x="1880200" y="1395360"/>
                    <a:chExt cx="5884984" cy="4985968"/>
                  </a:xfrm>
                </p:grpSpPr>
                <p:grpSp>
                  <p:nvGrpSpPr>
                    <p:cNvPr id="56" name="Group 55"/>
                    <p:cNvGrpSpPr/>
                    <p:nvPr/>
                  </p:nvGrpSpPr>
                  <p:grpSpPr>
                    <a:xfrm>
                      <a:off x="1989956" y="1652058"/>
                      <a:ext cx="5775228" cy="4729270"/>
                      <a:chOff x="621804" y="1580050"/>
                      <a:chExt cx="5775228" cy="4729270"/>
                    </a:xfrm>
                  </p:grpSpPr>
                  <p:grpSp>
                    <p:nvGrpSpPr>
                      <p:cNvPr id="30" name="Group 29"/>
                      <p:cNvGrpSpPr/>
                      <p:nvPr/>
                    </p:nvGrpSpPr>
                    <p:grpSpPr>
                      <a:xfrm>
                        <a:off x="621804" y="1580050"/>
                        <a:ext cx="2304256" cy="4729270"/>
                        <a:chOff x="366708" y="1580050"/>
                        <a:chExt cx="2304256" cy="4729270"/>
                      </a:xfrm>
                    </p:grpSpPr>
                    <p:grpSp>
                      <p:nvGrpSpPr>
                        <p:cNvPr id="26" name="Group 25"/>
                        <p:cNvGrpSpPr/>
                        <p:nvPr/>
                      </p:nvGrpSpPr>
                      <p:grpSpPr>
                        <a:xfrm>
                          <a:off x="670050" y="1844824"/>
                          <a:ext cx="1679946" cy="4271217"/>
                          <a:chOff x="670050" y="1844824"/>
                          <a:chExt cx="1679946" cy="4271217"/>
                        </a:xfrm>
                      </p:grpSpPr>
                      <p:sp>
                        <p:nvSpPr>
                          <p:cNvPr id="6" name="Rectangle: Rounded Corners 5"/>
                          <p:cNvSpPr/>
                          <p:nvPr/>
                        </p:nvSpPr>
                        <p:spPr>
                          <a:xfrm>
                            <a:off x="765820" y="1844824"/>
                            <a:ext cx="1296144" cy="648072"/>
                          </a:xfrm>
                          <a:prstGeom prst="roundRect">
                            <a:avLst/>
                          </a:prstGeom>
                        </p:spPr>
                        <p:style>
                          <a:lnRef idx="2">
                            <a:schemeClr val="accent4">
                              <a:shade val="50000"/>
                            </a:schemeClr>
                          </a:lnRef>
                          <a:fillRef idx="1">
                            <a:schemeClr val="accent4"/>
                          </a:fillRef>
                          <a:effectRef idx="0">
                            <a:schemeClr val="accent4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CA" sz="1200" dirty="0"/>
                              <a:t>Detect coloured object</a:t>
                            </a:r>
                          </a:p>
                        </p:txBody>
                      </p:sp>
                      <p:sp>
                        <p:nvSpPr>
                          <p:cNvPr id="7" name="Rectangle: Rounded Corners 6"/>
                          <p:cNvSpPr/>
                          <p:nvPr/>
                        </p:nvSpPr>
                        <p:spPr>
                          <a:xfrm>
                            <a:off x="765820" y="2613654"/>
                            <a:ext cx="1296144" cy="648072"/>
                          </a:xfrm>
                          <a:prstGeom prst="roundRect">
                            <a:avLst/>
                          </a:prstGeom>
                        </p:spPr>
                        <p:style>
                          <a:lnRef idx="2">
                            <a:schemeClr val="accent4">
                              <a:shade val="50000"/>
                            </a:schemeClr>
                          </a:lnRef>
                          <a:fillRef idx="1">
                            <a:schemeClr val="accent4"/>
                          </a:fillRef>
                          <a:effectRef idx="0">
                            <a:schemeClr val="accent4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CA" sz="1200" dirty="0"/>
                              <a:t>Find center in pixels</a:t>
                            </a:r>
                          </a:p>
                        </p:txBody>
                      </p:sp>
                      <p:sp>
                        <p:nvSpPr>
                          <p:cNvPr id="8" name="Rectangle: Rounded Corners 7"/>
                          <p:cNvSpPr/>
                          <p:nvPr/>
                        </p:nvSpPr>
                        <p:spPr>
                          <a:xfrm>
                            <a:off x="754300" y="3425980"/>
                            <a:ext cx="1296144" cy="648072"/>
                          </a:xfrm>
                          <a:prstGeom prst="roundRect">
                            <a:avLst/>
                          </a:prstGeom>
                        </p:spPr>
                        <p:style>
                          <a:lnRef idx="2">
                            <a:schemeClr val="accent4">
                              <a:shade val="50000"/>
                            </a:schemeClr>
                          </a:lnRef>
                          <a:fillRef idx="1">
                            <a:schemeClr val="accent4"/>
                          </a:fillRef>
                          <a:effectRef idx="0">
                            <a:schemeClr val="accent4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CA" sz="1100" dirty="0"/>
                              <a:t>S</a:t>
                            </a:r>
                            <a:r>
                              <a:rPr lang="en-CA" sz="1000" dirty="0"/>
                              <a:t>tore (x,y) in array as % of picture dimension</a:t>
                            </a:r>
                            <a:endParaRPr lang="en-CA" sz="1100" dirty="0"/>
                          </a:p>
                        </p:txBody>
                      </p:sp>
                      <p:sp>
                        <p:nvSpPr>
                          <p:cNvPr id="9" name="Diamond 8"/>
                          <p:cNvSpPr/>
                          <p:nvPr/>
                        </p:nvSpPr>
                        <p:spPr>
                          <a:xfrm>
                            <a:off x="670050" y="4230950"/>
                            <a:ext cx="1487684" cy="1080120"/>
                          </a:xfrm>
                          <a:prstGeom prst="diamond">
                            <a:avLst/>
                          </a:prstGeom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CA" sz="900" dirty="0">
                                <a:solidFill>
                                  <a:schemeClr val="bg1"/>
                                </a:solidFill>
                              </a:rPr>
                              <a:t>Complete?</a:t>
                            </a:r>
                          </a:p>
                        </p:txBody>
                      </p:sp>
                      <p:sp>
                        <p:nvSpPr>
                          <p:cNvPr id="10" name="Rectangle: Rounded Corners 9"/>
                          <p:cNvSpPr/>
                          <p:nvPr/>
                        </p:nvSpPr>
                        <p:spPr>
                          <a:xfrm>
                            <a:off x="754300" y="5467969"/>
                            <a:ext cx="1296144" cy="648072"/>
                          </a:xfrm>
                          <a:prstGeom prst="roundRect">
                            <a:avLst/>
                          </a:prstGeom>
                        </p:spPr>
                        <p:style>
                          <a:lnRef idx="2">
                            <a:schemeClr val="accent4">
                              <a:shade val="50000"/>
                            </a:schemeClr>
                          </a:lnRef>
                          <a:fillRef idx="1">
                            <a:schemeClr val="accent4"/>
                          </a:fillRef>
                          <a:effectRef idx="0">
                            <a:schemeClr val="accent4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CA" sz="1100" dirty="0"/>
                              <a:t>Write array to text file</a:t>
                            </a:r>
                          </a:p>
                        </p:txBody>
                      </p:sp>
                      <p:cxnSp>
                        <p:nvCxnSpPr>
                          <p:cNvPr id="12" name="Straight Arrow Connector 11"/>
                          <p:cNvCxnSpPr>
                            <a:stCxn id="6" idx="2"/>
                            <a:endCxn id="7" idx="0"/>
                          </p:cNvCxnSpPr>
                          <p:nvPr/>
                        </p:nvCxnSpPr>
                        <p:spPr>
                          <a:xfrm>
                            <a:off x="1413892" y="2492896"/>
                            <a:ext cx="0" cy="120758"/>
                          </a:xfrm>
                          <a:prstGeom prst="straightConnector1">
                            <a:avLst/>
                          </a:prstGeom>
                          <a:ln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4" name="Straight Arrow Connector 13"/>
                          <p:cNvCxnSpPr>
                            <a:stCxn id="7" idx="2"/>
                            <a:endCxn id="8" idx="0"/>
                          </p:cNvCxnSpPr>
                          <p:nvPr/>
                        </p:nvCxnSpPr>
                        <p:spPr>
                          <a:xfrm flipH="1">
                            <a:off x="1402372" y="3261726"/>
                            <a:ext cx="11520" cy="164254"/>
                          </a:xfrm>
                          <a:prstGeom prst="straightConnector1">
                            <a:avLst/>
                          </a:prstGeom>
                          <a:ln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6" name="Straight Arrow Connector 15"/>
                          <p:cNvCxnSpPr>
                            <a:stCxn id="8" idx="2"/>
                            <a:endCxn id="9" idx="0"/>
                          </p:cNvCxnSpPr>
                          <p:nvPr/>
                        </p:nvCxnSpPr>
                        <p:spPr>
                          <a:xfrm>
                            <a:off x="1402372" y="4074052"/>
                            <a:ext cx="11520" cy="156898"/>
                          </a:xfrm>
                          <a:prstGeom prst="straightConnector1">
                            <a:avLst/>
                          </a:prstGeom>
                          <a:ln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9" name="Straight Arrow Connector 18"/>
                          <p:cNvCxnSpPr>
                            <a:stCxn id="9" idx="2"/>
                            <a:endCxn id="10" idx="0"/>
                          </p:cNvCxnSpPr>
                          <p:nvPr/>
                        </p:nvCxnSpPr>
                        <p:spPr>
                          <a:xfrm flipH="1">
                            <a:off x="1402372" y="5311070"/>
                            <a:ext cx="11520" cy="156899"/>
                          </a:xfrm>
                          <a:prstGeom prst="straightConnector1">
                            <a:avLst/>
                          </a:prstGeom>
                          <a:ln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1" name="Straight Connector 20"/>
                          <p:cNvCxnSpPr>
                            <a:stCxn id="9" idx="3"/>
                          </p:cNvCxnSpPr>
                          <p:nvPr/>
                        </p:nvCxnSpPr>
                        <p:spPr>
                          <a:xfrm>
                            <a:off x="2157734" y="4771010"/>
                            <a:ext cx="192262" cy="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3" name="Straight Connector 22"/>
                          <p:cNvCxnSpPr/>
                          <p:nvPr/>
                        </p:nvCxnSpPr>
                        <p:spPr>
                          <a:xfrm flipV="1">
                            <a:off x="2349996" y="2168860"/>
                            <a:ext cx="0" cy="260215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5" name="Straight Arrow Connector 24"/>
                          <p:cNvCxnSpPr>
                            <a:endCxn id="6" idx="3"/>
                          </p:cNvCxnSpPr>
                          <p:nvPr/>
                        </p:nvCxnSpPr>
                        <p:spPr>
                          <a:xfrm flipH="1">
                            <a:off x="2061964" y="2168860"/>
                            <a:ext cx="288032" cy="0"/>
                          </a:xfrm>
                          <a:prstGeom prst="straightConnector1">
                            <a:avLst/>
                          </a:prstGeom>
                          <a:ln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29" name="Rectangle 28"/>
                        <p:cNvSpPr/>
                        <p:nvPr/>
                      </p:nvSpPr>
                      <p:spPr>
                        <a:xfrm>
                          <a:off x="366708" y="1580050"/>
                          <a:ext cx="2304256" cy="4729270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rgbClr val="00B050"/>
                          </a:solidFill>
                          <a:prstDash val="dash"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CA" dirty="0"/>
                        </a:p>
                      </p:txBody>
                    </p:sp>
                  </p:grpSp>
                  <p:grpSp>
                    <p:nvGrpSpPr>
                      <p:cNvPr id="53" name="Group 52"/>
                      <p:cNvGrpSpPr/>
                      <p:nvPr/>
                    </p:nvGrpSpPr>
                    <p:grpSpPr>
                      <a:xfrm>
                        <a:off x="4092776" y="1580050"/>
                        <a:ext cx="2304256" cy="4729270"/>
                        <a:chOff x="4092776" y="1580050"/>
                        <a:chExt cx="2304256" cy="4729270"/>
                      </a:xfrm>
                    </p:grpSpPr>
                    <p:sp>
                      <p:nvSpPr>
                        <p:cNvPr id="34" name="Rectangle: Rounded Corners 33"/>
                        <p:cNvSpPr/>
                        <p:nvPr/>
                      </p:nvSpPr>
                      <p:spPr>
                        <a:xfrm>
                          <a:off x="4491888" y="1844824"/>
                          <a:ext cx="1296144" cy="648072"/>
                        </a:xfrm>
                        <a:prstGeom prst="roundRect">
                          <a:avLst/>
                        </a:prstGeom>
                      </p:spPr>
                      <p:style>
                        <a:lnRef idx="2">
                          <a:schemeClr val="accent4">
                            <a:shade val="50000"/>
                          </a:schemeClr>
                        </a:lnRef>
                        <a:fillRef idx="1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CA" sz="1200" dirty="0"/>
                            <a:t>Read text file</a:t>
                          </a:r>
                        </a:p>
                      </p:txBody>
                    </p:sp>
                    <p:sp>
                      <p:nvSpPr>
                        <p:cNvPr id="35" name="Rectangle: Rounded Corners 34"/>
                        <p:cNvSpPr/>
                        <p:nvPr/>
                      </p:nvSpPr>
                      <p:spPr>
                        <a:xfrm>
                          <a:off x="4491888" y="2613654"/>
                          <a:ext cx="1296144" cy="648072"/>
                        </a:xfrm>
                        <a:prstGeom prst="roundRect">
                          <a:avLst/>
                        </a:prstGeom>
                      </p:spPr>
                      <p:style>
                        <a:lnRef idx="2">
                          <a:schemeClr val="accent4">
                            <a:shade val="50000"/>
                          </a:schemeClr>
                        </a:lnRef>
                        <a:fillRef idx="1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CA" sz="1100" dirty="0"/>
                            <a:t>Map coordinate to robot workspace</a:t>
                          </a:r>
                        </a:p>
                      </p:txBody>
                    </p:sp>
                    <p:sp>
                      <p:nvSpPr>
                        <p:cNvPr id="36" name="Rectangle: Rounded Corners 35"/>
                        <p:cNvSpPr/>
                        <p:nvPr/>
                      </p:nvSpPr>
                      <p:spPr>
                        <a:xfrm>
                          <a:off x="4480368" y="3425980"/>
                          <a:ext cx="1296144" cy="648072"/>
                        </a:xfrm>
                        <a:prstGeom prst="roundRect">
                          <a:avLst/>
                        </a:prstGeom>
                      </p:spPr>
                      <p:style>
                        <a:lnRef idx="2">
                          <a:schemeClr val="accent4">
                            <a:shade val="50000"/>
                          </a:schemeClr>
                        </a:lnRef>
                        <a:fillRef idx="1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CA" sz="1000" dirty="0"/>
                            <a:t>Get robot parameters through inverse kinematics</a:t>
                          </a:r>
                        </a:p>
                      </p:txBody>
                    </p:sp>
                    <p:sp>
                      <p:nvSpPr>
                        <p:cNvPr id="37" name="Diamond 36"/>
                        <p:cNvSpPr/>
                        <p:nvPr/>
                      </p:nvSpPr>
                      <p:spPr>
                        <a:xfrm>
                          <a:off x="4395600" y="5044502"/>
                          <a:ext cx="1487684" cy="1080120"/>
                        </a:xfrm>
                        <a:prstGeom prst="diamond">
                          <a:avLst/>
                        </a:prstGeom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CA" sz="900" dirty="0">
                              <a:solidFill>
                                <a:schemeClr val="bg1"/>
                              </a:solidFill>
                            </a:rPr>
                            <a:t>End of file?</a:t>
                          </a:r>
                        </a:p>
                      </p:txBody>
                    </p:sp>
                    <p:sp>
                      <p:nvSpPr>
                        <p:cNvPr id="38" name="Rectangle: Rounded Corners 37"/>
                        <p:cNvSpPr/>
                        <p:nvPr/>
                      </p:nvSpPr>
                      <p:spPr>
                        <a:xfrm>
                          <a:off x="4487149" y="4238306"/>
                          <a:ext cx="1296144" cy="648072"/>
                        </a:xfrm>
                        <a:prstGeom prst="roundRect">
                          <a:avLst/>
                        </a:prstGeom>
                      </p:spPr>
                      <p:style>
                        <a:lnRef idx="2">
                          <a:schemeClr val="accent4">
                            <a:shade val="50000"/>
                          </a:schemeClr>
                        </a:lnRef>
                        <a:fillRef idx="1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CA" sz="1100" dirty="0"/>
                            <a:t>Send command to robot</a:t>
                          </a:r>
                        </a:p>
                      </p:txBody>
                    </p:sp>
                    <p:cxnSp>
                      <p:nvCxnSpPr>
                        <p:cNvPr id="39" name="Straight Arrow Connector 38"/>
                        <p:cNvCxnSpPr>
                          <a:stCxn id="34" idx="2"/>
                          <a:endCxn id="35" idx="0"/>
                        </p:cNvCxnSpPr>
                        <p:nvPr/>
                      </p:nvCxnSpPr>
                      <p:spPr>
                        <a:xfrm>
                          <a:off x="5139960" y="2492896"/>
                          <a:ext cx="0" cy="120758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0" name="Straight Arrow Connector 39"/>
                        <p:cNvCxnSpPr>
                          <a:stCxn id="35" idx="2"/>
                          <a:endCxn id="36" idx="0"/>
                        </p:cNvCxnSpPr>
                        <p:nvPr/>
                      </p:nvCxnSpPr>
                      <p:spPr>
                        <a:xfrm flipH="1">
                          <a:off x="5128440" y="3261726"/>
                          <a:ext cx="11520" cy="164254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" name="Straight Connector 42"/>
                        <p:cNvCxnSpPr>
                          <a:stCxn id="37" idx="3"/>
                        </p:cNvCxnSpPr>
                        <p:nvPr/>
                      </p:nvCxnSpPr>
                      <p:spPr>
                        <a:xfrm>
                          <a:off x="5883284" y="5584562"/>
                          <a:ext cx="192262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" name="Straight Arrow Connector 44"/>
                        <p:cNvCxnSpPr>
                          <a:endCxn id="34" idx="3"/>
                        </p:cNvCxnSpPr>
                        <p:nvPr/>
                      </p:nvCxnSpPr>
                      <p:spPr>
                        <a:xfrm flipH="1">
                          <a:off x="5788032" y="2168860"/>
                          <a:ext cx="288032" cy="0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3" name="Rectangle 32"/>
                        <p:cNvSpPr/>
                        <p:nvPr/>
                      </p:nvSpPr>
                      <p:spPr>
                        <a:xfrm>
                          <a:off x="4092776" y="1580050"/>
                          <a:ext cx="2304256" cy="4729270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rgbClr val="0070C0"/>
                          </a:solidFill>
                          <a:prstDash val="dash"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CA" dirty="0"/>
                        </a:p>
                      </p:txBody>
                    </p:sp>
                    <p:cxnSp>
                      <p:nvCxnSpPr>
                        <p:cNvPr id="47" name="Straight Arrow Connector 46"/>
                        <p:cNvCxnSpPr>
                          <a:stCxn id="36" idx="2"/>
                          <a:endCxn id="38" idx="0"/>
                        </p:cNvCxnSpPr>
                        <p:nvPr/>
                      </p:nvCxnSpPr>
                      <p:spPr>
                        <a:xfrm>
                          <a:off x="5128440" y="4074052"/>
                          <a:ext cx="6781" cy="164254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" name="Straight Arrow Connector 48"/>
                        <p:cNvCxnSpPr>
                          <a:stCxn id="38" idx="2"/>
                          <a:endCxn id="37" idx="0"/>
                        </p:cNvCxnSpPr>
                        <p:nvPr/>
                      </p:nvCxnSpPr>
                      <p:spPr>
                        <a:xfrm>
                          <a:off x="5135221" y="4886378"/>
                          <a:ext cx="4221" cy="158124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" name="Straight Connector 50"/>
                        <p:cNvCxnSpPr/>
                        <p:nvPr/>
                      </p:nvCxnSpPr>
                      <p:spPr>
                        <a:xfrm flipH="1" flipV="1">
                          <a:off x="6074998" y="2168860"/>
                          <a:ext cx="548" cy="3415702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55" name="Connector: Elbow 54"/>
                      <p:cNvCxnSpPr>
                        <a:stCxn id="10" idx="3"/>
                        <a:endCxn id="34" idx="1"/>
                      </p:cNvCxnSpPr>
                      <p:nvPr/>
                    </p:nvCxnSpPr>
                    <p:spPr>
                      <a:xfrm flipV="1">
                        <a:off x="2305540" y="2168860"/>
                        <a:ext cx="2186348" cy="3623145"/>
                      </a:xfrm>
                      <a:prstGeom prst="bentConnector3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57" name="TextBox 56"/>
                    <p:cNvSpPr txBox="1"/>
                    <p:nvPr/>
                  </p:nvSpPr>
                  <p:spPr>
                    <a:xfrm>
                      <a:off x="1880200" y="1395360"/>
                      <a:ext cx="126188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CA" sz="1200" dirty="0">
                          <a:solidFill>
                            <a:srgbClr val="00B050"/>
                          </a:solidFill>
                        </a:rPr>
                        <a:t>Path Generation</a:t>
                      </a:r>
                    </a:p>
                  </p:txBody>
                </p:sp>
              </p:grpSp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5351229" y="1412411"/>
                    <a:ext cx="122540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CA" sz="1200" dirty="0">
                        <a:solidFill>
                          <a:srgbClr val="0070C0"/>
                        </a:solidFill>
                      </a:rPr>
                      <a:t>Path Recreation</a:t>
                    </a:r>
                  </a:p>
                </p:txBody>
              </p:sp>
            </p:grpSp>
            <p:sp>
              <p:nvSpPr>
                <p:cNvPr id="62" name="TextBox 61"/>
                <p:cNvSpPr txBox="1"/>
                <p:nvPr/>
              </p:nvSpPr>
              <p:spPr>
                <a:xfrm>
                  <a:off x="3060454" y="5373796"/>
                  <a:ext cx="38664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sz="800" dirty="0"/>
                    <a:t>YES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7077365" y="5489523"/>
                  <a:ext cx="349776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sz="800" dirty="0"/>
                    <a:t>NO</a:t>
                  </a: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3673037" y="4710375"/>
                  <a:ext cx="349776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sz="800" dirty="0"/>
                    <a:t>NO</a:t>
                  </a:r>
                </a:p>
              </p:txBody>
            </p:sp>
          </p:grpSp>
          <p:sp>
            <p:nvSpPr>
              <p:cNvPr id="67" name="Rectangle: Rounded Corners 66"/>
              <p:cNvSpPr/>
              <p:nvPr/>
            </p:nvSpPr>
            <p:spPr>
              <a:xfrm>
                <a:off x="833209" y="2084027"/>
                <a:ext cx="1522509" cy="626330"/>
              </a:xfrm>
              <a:prstGeom prst="round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00" dirty="0">
                    <a:solidFill>
                      <a:schemeClr val="bg1"/>
                    </a:solidFill>
                  </a:rPr>
                  <a:t>Start</a:t>
                </a:r>
              </a:p>
            </p:txBody>
          </p:sp>
          <p:sp>
            <p:nvSpPr>
              <p:cNvPr id="68" name="Rectangle: Rounded Corners 67"/>
              <p:cNvSpPr/>
              <p:nvPr/>
            </p:nvSpPr>
            <p:spPr>
              <a:xfrm>
                <a:off x="10088011" y="5585619"/>
                <a:ext cx="1522509" cy="626330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00" dirty="0">
                    <a:solidFill>
                      <a:schemeClr val="bg1"/>
                    </a:solidFill>
                  </a:rPr>
                  <a:t>End</a:t>
                </a:r>
              </a:p>
            </p:txBody>
          </p:sp>
          <p:cxnSp>
            <p:nvCxnSpPr>
              <p:cNvPr id="70" name="Straight Arrow Connector 69"/>
              <p:cNvCxnSpPr>
                <a:stCxn id="67" idx="3"/>
                <a:endCxn id="6" idx="1"/>
              </p:cNvCxnSpPr>
              <p:nvPr/>
            </p:nvCxnSpPr>
            <p:spPr>
              <a:xfrm>
                <a:off x="2355718" y="2397192"/>
                <a:ext cx="80804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stCxn id="37" idx="2"/>
              </p:cNvCxnSpPr>
              <p:nvPr/>
            </p:nvCxnSpPr>
            <p:spPr>
              <a:xfrm flipH="1">
                <a:off x="7996608" y="6220242"/>
                <a:ext cx="4959" cy="890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nector: Elbow 76"/>
              <p:cNvCxnSpPr>
                <a:endCxn id="68" idx="1"/>
              </p:cNvCxnSpPr>
              <p:nvPr/>
            </p:nvCxnSpPr>
            <p:spPr>
              <a:xfrm flipV="1">
                <a:off x="7996608" y="5898784"/>
                <a:ext cx="2091403" cy="410536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TextBox 78"/>
            <p:cNvSpPr txBox="1"/>
            <p:nvPr/>
          </p:nvSpPr>
          <p:spPr>
            <a:xfrm>
              <a:off x="8125446" y="6120117"/>
              <a:ext cx="46397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800" dirty="0"/>
                <a:t>YES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018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Path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Computer vision based detection</a:t>
            </a:r>
          </a:p>
          <a:p>
            <a:pPr lvl="1"/>
            <a:r>
              <a:rPr lang="en-CA" dirty="0"/>
              <a:t>OpenCV</a:t>
            </a:r>
          </a:p>
          <a:p>
            <a:pPr lvl="1"/>
            <a:r>
              <a:rPr lang="en-CA" dirty="0"/>
              <a:t>Personal computer</a:t>
            </a:r>
          </a:p>
          <a:p>
            <a:pPr lvl="1"/>
            <a:endParaRPr lang="en-CA" dirty="0"/>
          </a:p>
          <a:p>
            <a:r>
              <a:rPr lang="en-CA" dirty="0"/>
              <a:t>Main Steps:</a:t>
            </a:r>
          </a:p>
          <a:p>
            <a:pPr marL="792765" lvl="1" indent="-342900">
              <a:buFont typeface="+mj-lt"/>
              <a:buAutoNum type="arabicPeriod"/>
            </a:pPr>
            <a:r>
              <a:rPr lang="en-CA" dirty="0"/>
              <a:t>Capture video frame from webcam</a:t>
            </a:r>
          </a:p>
          <a:p>
            <a:pPr marL="792765" lvl="1" indent="-342900">
              <a:buFont typeface="+mj-lt"/>
              <a:buAutoNum type="arabicPeriod"/>
            </a:pPr>
            <a:r>
              <a:rPr lang="en-CA" dirty="0"/>
              <a:t>Detect specific colour and mask image</a:t>
            </a:r>
          </a:p>
          <a:p>
            <a:pPr marL="792765" lvl="1" indent="-342900">
              <a:buFont typeface="+mj-lt"/>
              <a:buAutoNum type="arabicPeriod"/>
            </a:pPr>
            <a:r>
              <a:rPr lang="en-CA" dirty="0"/>
              <a:t>Find center of masked object</a:t>
            </a:r>
          </a:p>
          <a:p>
            <a:pPr marL="792765" lvl="1" indent="-342900">
              <a:buFont typeface="+mj-lt"/>
              <a:buAutoNum type="arabicPeriod"/>
            </a:pPr>
            <a:r>
              <a:rPr lang="en-CA" dirty="0"/>
              <a:t>Draw line from previous point to new point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" t="6798" r="2353" b="3121"/>
          <a:stretch/>
        </p:blipFill>
        <p:spPr>
          <a:xfrm>
            <a:off x="7318549" y="2276872"/>
            <a:ext cx="410445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8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1800" dirty="0"/>
              <a:t>Path Generation -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889" indent="0">
              <a:buNone/>
            </a:pPr>
            <a:r>
              <a:rPr lang="en-CA" u="sng" dirty="0"/>
              <a:t>Detecting object</a:t>
            </a:r>
          </a:p>
          <a:p>
            <a:pPr marL="36889" indent="0">
              <a:buNone/>
            </a:pPr>
            <a:endParaRPr lang="en-CA" u="sng" dirty="0"/>
          </a:p>
          <a:p>
            <a:r>
              <a:rPr lang="en-CA" dirty="0"/>
              <a:t>Find all pixels with desired HSV values</a:t>
            </a:r>
          </a:p>
          <a:p>
            <a:endParaRPr lang="en-CA" dirty="0"/>
          </a:p>
          <a:p>
            <a:pPr lvl="1"/>
            <a:r>
              <a:rPr lang="en-CA" dirty="0"/>
              <a:t>Hue: 147-179 (red)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Saturation/Value: Depend on lighting</a:t>
            </a:r>
          </a:p>
          <a:p>
            <a:pPr lvl="1"/>
            <a:endParaRPr lang="en-CA" dirty="0"/>
          </a:p>
          <a:p>
            <a:pPr marL="449865" lvl="1" indent="0">
              <a:buNone/>
            </a:pPr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359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57" y="188640"/>
            <a:ext cx="10351066" cy="970450"/>
          </a:xfrm>
        </p:spPr>
        <p:txBody>
          <a:bodyPr>
            <a:normAutofit/>
          </a:bodyPr>
          <a:lstStyle/>
          <a:p>
            <a:r>
              <a:rPr lang="en-CA" sz="2400" dirty="0"/>
              <a:t>Detecting Red Mitt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Video here</a:t>
            </a:r>
          </a:p>
        </p:txBody>
      </p:sp>
    </p:spTree>
    <p:extLst>
      <p:ext uri="{BB962C8B-B14F-4D97-AF65-F5344CB8AC3E}">
        <p14:creationId xmlns:p14="http://schemas.microsoft.com/office/powerpoint/2010/main" val="232478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1800" dirty="0"/>
              <a:t>Path Generation -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Find center of masked image</a:t>
            </a:r>
          </a:p>
          <a:p>
            <a:pPr lvl="1"/>
            <a:r>
              <a:rPr lang="en-CA" dirty="0"/>
              <a:t>Draw line from current center to previous  center</a:t>
            </a:r>
          </a:p>
          <a:p>
            <a:endParaRPr lang="en-CA" dirty="0"/>
          </a:p>
          <a:p>
            <a:r>
              <a:rPr lang="en-CA" dirty="0"/>
              <a:t>Store position as a percentage of picture dimensions</a:t>
            </a:r>
          </a:p>
          <a:p>
            <a:pPr lvl="1"/>
            <a:r>
              <a:rPr lang="en-CA" dirty="0"/>
              <a:t>X = x / width</a:t>
            </a:r>
          </a:p>
          <a:p>
            <a:pPr lvl="1"/>
            <a:r>
              <a:rPr lang="en-CA" dirty="0"/>
              <a:t>Y = y/ height</a:t>
            </a:r>
          </a:p>
          <a:p>
            <a:pPr marL="449865" lvl="1" indent="0">
              <a:buNone/>
            </a:pP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grpSp>
        <p:nvGrpSpPr>
          <p:cNvPr id="18" name="Group 17"/>
          <p:cNvGrpSpPr/>
          <p:nvPr/>
        </p:nvGrpSpPr>
        <p:grpSpPr>
          <a:xfrm>
            <a:off x="3718148" y="3812014"/>
            <a:ext cx="3960440" cy="2281282"/>
            <a:chOff x="3718148" y="3812014"/>
            <a:chExt cx="3960440" cy="2281282"/>
          </a:xfrm>
        </p:grpSpPr>
        <p:sp>
          <p:nvSpPr>
            <p:cNvPr id="4" name="Rectangle 3"/>
            <p:cNvSpPr/>
            <p:nvPr/>
          </p:nvSpPr>
          <p:spPr>
            <a:xfrm>
              <a:off x="4006180" y="4149080"/>
              <a:ext cx="3672408" cy="1944216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718148" y="3812014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(0,0)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5776206" y="4924338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18348" y="4936522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>
                  <a:solidFill>
                    <a:srgbClr val="FF0000"/>
                  </a:solidFill>
                </a:rPr>
                <a:t>(x,y)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4006180" y="4941168"/>
              <a:ext cx="1764196" cy="13360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806380" y="4181346"/>
              <a:ext cx="0" cy="742724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916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0E41224-0370-4595-877C-23316CD80004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4873beb7-5857-4685-be1f-d57550cc96cc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1762</TotalTime>
  <Words>585</Words>
  <Application>Microsoft Office PowerPoint</Application>
  <PresentationFormat>Custom</PresentationFormat>
  <Paragraphs>151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Calisto MT</vt:lpstr>
      <vt:lpstr>Cambria Math</vt:lpstr>
      <vt:lpstr>Corbel</vt:lpstr>
      <vt:lpstr>Trebuchet MS</vt:lpstr>
      <vt:lpstr>Wingdings 2</vt:lpstr>
      <vt:lpstr>Slate</vt:lpstr>
      <vt:lpstr>Light Painting</vt:lpstr>
      <vt:lpstr>Problem Definition</vt:lpstr>
      <vt:lpstr>Objective</vt:lpstr>
      <vt:lpstr>Main Tasks</vt:lpstr>
      <vt:lpstr>Flow Diagram</vt:lpstr>
      <vt:lpstr>Path Generation</vt:lpstr>
      <vt:lpstr>Path Generation - continued</vt:lpstr>
      <vt:lpstr>Detecting Red Mitt</vt:lpstr>
      <vt:lpstr>Path Generation - continued</vt:lpstr>
      <vt:lpstr>Tracking Center</vt:lpstr>
      <vt:lpstr>Mapping Points to Robot Workspace</vt:lpstr>
      <vt:lpstr>DH Table</vt:lpstr>
      <vt:lpstr>Inverse Kinematics</vt:lpstr>
      <vt:lpstr>Inverse Kinematic Results</vt:lpstr>
      <vt:lpstr>Testing</vt:lpstr>
      <vt:lpstr>PowerPoint Presentation</vt:lpstr>
      <vt:lpstr>Results</vt:lpstr>
      <vt:lpstr>PowerPoint Presentation</vt:lpstr>
      <vt:lpstr>PowerPoint Presentation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ME547</dc:title>
  <dc:creator>Ahmed Kamal Syed</dc:creator>
  <cp:lastModifiedBy>Ahmed Kamal Syed</cp:lastModifiedBy>
  <cp:revision>30</cp:revision>
  <dcterms:created xsi:type="dcterms:W3CDTF">2016-11-29T08:03:24Z</dcterms:created>
  <dcterms:modified xsi:type="dcterms:W3CDTF">2016-11-30T13:25:47Z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